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6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7" r:id="rId13"/>
    <p:sldId id="268" r:id="rId1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orient="horz" pos="1222">
          <p15:clr>
            <a:srgbClr val="A4A3A4"/>
          </p15:clr>
        </p15:guide>
        <p15:guide id="3" pos="2880">
          <p15:clr>
            <a:srgbClr val="A4A3A4"/>
          </p15:clr>
        </p15:guide>
        <p15:guide id="4" pos="222">
          <p15:clr>
            <a:srgbClr val="A4A3A4"/>
          </p15:clr>
        </p15:guide>
        <p15:guide id="5" pos="554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162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3"/>
    <p:restoredTop sz="94643"/>
  </p:normalViewPr>
  <p:slideViewPr>
    <p:cSldViewPr snapToGrid="0" showGuides="1">
      <p:cViewPr>
        <p:scale>
          <a:sx n="118" d="100"/>
          <a:sy n="118" d="100"/>
        </p:scale>
        <p:origin x="-1422" y="-18"/>
      </p:cViewPr>
      <p:guideLst>
        <p:guide orient="horz" pos="2160"/>
        <p:guide orient="horz" pos="1222"/>
        <p:guide pos="2880"/>
        <p:guide pos="222"/>
        <p:guide pos="554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howGuides="1">
      <p:cViewPr varScale="1">
        <p:scale>
          <a:sx n="59" d="100"/>
          <a:sy n="59" d="100"/>
        </p:scale>
        <p:origin x="-898" y="-67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61ACCFF-B4E8-4E9B-B71E-D6AC365961C1}" type="datetimeFigureOut">
              <a:rPr lang="en-US" smtClean="0"/>
              <a:pPr/>
              <a:t>7/19/2017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23B4DD4D-5567-4DDF-A5E7-C259E9E7181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9161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B953EB6-89AC-4D89-A1B3-2D2150F97882}" type="datetimeFigureOut">
              <a:rPr lang="en-US" smtClean="0"/>
              <a:pPr/>
              <a:t>7/19/2017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3EA1A5E9-412A-48B9-A904-1EBAADBAEC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9872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A1A5E9-412A-48B9-A904-1EBAADBAEC90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A1A5E9-412A-48B9-A904-1EBAADBAEC90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9725" y="1809295"/>
            <a:ext cx="7053852" cy="1470025"/>
          </a:xfrm>
        </p:spPr>
        <p:txBody>
          <a:bodyPr>
            <a:noAutofit/>
          </a:bodyPr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9725" y="2815045"/>
            <a:ext cx="7053852" cy="1752600"/>
          </a:xfrm>
        </p:spPr>
        <p:txBody>
          <a:bodyPr>
            <a:normAutofit/>
          </a:bodyPr>
          <a:lstStyle>
            <a:lvl1pPr marL="0" indent="0" algn="l">
              <a:buNone/>
              <a:defRPr sz="36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Center for Court Innovation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587D9-6195-48FA-90F7-11A51B4F69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4792663"/>
            <a:ext cx="9144000" cy="114300"/>
          </a:xfrm>
          <a:prstGeom prst="rect">
            <a:avLst/>
          </a:prstGeom>
          <a:solidFill>
            <a:srgbClr val="B6611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Center for Court Innovation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587D9-6195-48FA-90F7-11A51B4F69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Center for Court Innovation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587D9-6195-48FA-90F7-11A51B4F69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Center for Court Innovation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587D9-6195-48FA-90F7-11A51B4F69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Center for Court Innovation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587D9-6195-48FA-90F7-11A51B4F69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Center for Court Innovation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587D9-6195-48FA-90F7-11A51B4F69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Center for Court Innovation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587D9-6195-48FA-90F7-11A51B4F69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and Content continued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9725" y="757646"/>
            <a:ext cx="8464550" cy="5368517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Center for Court Innovation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587D9-6195-48FA-90F7-11A51B4F69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6367463"/>
            <a:ext cx="9144000" cy="1143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ub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9725" y="274638"/>
            <a:ext cx="8464550" cy="678951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Center for Court Innovation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587D9-6195-48FA-90F7-11A51B4F69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339725" y="889000"/>
            <a:ext cx="8464550" cy="835025"/>
          </a:xfrm>
        </p:spPr>
        <p:txBody>
          <a:bodyPr>
            <a:noAutofit/>
          </a:bodyPr>
          <a:lstStyle>
            <a:lvl1pPr>
              <a:buNone/>
              <a:defRPr sz="24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>
              <a:buNone/>
              <a:defRPr sz="2400">
                <a:solidFill>
                  <a:schemeClr val="tx1">
                    <a:lumMod val="95000"/>
                    <a:lumOff val="5000"/>
                  </a:schemeClr>
                </a:solidFill>
              </a:defRPr>
            </a:lvl2pPr>
            <a:lvl3pPr>
              <a:buNone/>
              <a:defRPr sz="2400">
                <a:solidFill>
                  <a:schemeClr val="tx1">
                    <a:lumMod val="95000"/>
                    <a:lumOff val="5000"/>
                  </a:schemeClr>
                </a:solidFill>
              </a:defRPr>
            </a:lvl3pPr>
            <a:lvl4pPr>
              <a:buNone/>
              <a:defRPr sz="2400">
                <a:solidFill>
                  <a:schemeClr val="tx1">
                    <a:lumMod val="95000"/>
                    <a:lumOff val="5000"/>
                  </a:schemeClr>
                </a:solidFill>
              </a:defRPr>
            </a:lvl4pPr>
            <a:lvl5pPr>
              <a:buNone/>
              <a:defRPr sz="2400">
                <a:solidFill>
                  <a:schemeClr val="tx1">
                    <a:lumMod val="95000"/>
                    <a:lumOff val="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Full bleed imag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9725" y="274638"/>
            <a:ext cx="4232275" cy="731202"/>
          </a:xfrm>
          <a:solidFill>
            <a:schemeClr val="bg1"/>
          </a:solidFill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Center for Court Innovation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587D9-6195-48FA-90F7-11A51B4F69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339725" y="889000"/>
            <a:ext cx="4232275" cy="835025"/>
          </a:xfrm>
          <a:solidFill>
            <a:schemeClr val="bg1"/>
          </a:solidFill>
        </p:spPr>
        <p:txBody>
          <a:bodyPr>
            <a:noAutofit/>
          </a:bodyPr>
          <a:lstStyle>
            <a:lvl1pPr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2pPr>
            <a:lvl3pPr>
              <a:buNone/>
              <a:defRPr sz="2400">
                <a:solidFill>
                  <a:schemeClr val="tx1">
                    <a:lumMod val="95000"/>
                    <a:lumOff val="5000"/>
                  </a:schemeClr>
                </a:solidFill>
              </a:defRPr>
            </a:lvl3pPr>
            <a:lvl4pPr>
              <a:buNone/>
              <a:defRPr sz="2400">
                <a:solidFill>
                  <a:schemeClr val="tx1">
                    <a:lumMod val="95000"/>
                    <a:lumOff val="5000"/>
                  </a:schemeClr>
                </a:solidFill>
              </a:defRPr>
            </a:lvl4pPr>
            <a:lvl5pPr>
              <a:buNone/>
              <a:defRPr sz="2400">
                <a:solidFill>
                  <a:schemeClr val="tx1">
                    <a:lumMod val="95000"/>
                    <a:lumOff val="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72888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228697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Center for Court Innovation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587D9-6195-48FA-90F7-11A51B4F69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4792663"/>
            <a:ext cx="9144000" cy="114300"/>
          </a:xfrm>
          <a:prstGeom prst="rect">
            <a:avLst/>
          </a:prstGeom>
          <a:solidFill>
            <a:srgbClr val="B6611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2425" y="2142309"/>
            <a:ext cx="4143375" cy="398385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2142309"/>
            <a:ext cx="4156075" cy="398385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Center for Court Innovation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587D9-6195-48FA-90F7-11A51B4F69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31507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586445"/>
            <a:ext cx="4040188" cy="372259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2031507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86445"/>
            <a:ext cx="4041775" cy="372259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Center for Court Innovation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587D9-6195-48FA-90F7-11A51B4F69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Center for Court Innovation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587D9-6195-48FA-90F7-11A51B4F69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39725" y="274638"/>
            <a:ext cx="8464550" cy="1325562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9725" y="2133600"/>
            <a:ext cx="8464550" cy="3992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1000" y="64928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Center for Court Innovation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>
                    <a:lumMod val="50000"/>
                  </a:schemeClr>
                </a:solidFill>
              </a:defRPr>
            </a:lvl1pPr>
          </a:lstStyle>
          <a:p>
            <a:fld id="{95A587D9-6195-48FA-90F7-11A51B4F69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1822450"/>
            <a:ext cx="9144000" cy="1143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  <p:sldLayoutId id="2147483660" r:id="rId4"/>
    <p:sldLayoutId id="2147483662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59" r:id="rId14"/>
  </p:sldLayoutIdLst>
  <p:transition>
    <p:fade/>
  </p:transition>
  <p:hf hdr="0" dt="0"/>
  <p:txStyles>
    <p:titleStyle>
      <a:lvl1pPr algn="l" defTabSz="914400" rtl="0" eaLnBrk="1" latinLnBrk="0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►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692150" indent="-352425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►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031875" indent="-339725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►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319213" indent="-28733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►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1541463" indent="-22225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►"/>
        <a:defRPr sz="1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9724" y="1809295"/>
            <a:ext cx="8804276" cy="1470025"/>
          </a:xfrm>
        </p:spPr>
        <p:txBody>
          <a:bodyPr/>
          <a:lstStyle/>
          <a:p>
            <a:r>
              <a:rPr lang="en-US" sz="5400" dirty="0"/>
              <a:t>Sentencing Reform in CA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Center for Court Innovation</a:t>
            </a:r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Collaborating Agencies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43% report an increase in felony referrals since Prop 47</a:t>
            </a:r>
          </a:p>
          <a:p>
            <a:r>
              <a:rPr lang="en-US" dirty="0"/>
              <a:t>68% report a change in arrest practices</a:t>
            </a:r>
          </a:p>
          <a:p>
            <a:pPr lvl="1"/>
            <a:r>
              <a:rPr lang="en-US" dirty="0"/>
              <a:t>Of those courts offering explanations, most feel that police departments not issue citations rather than arresting offenders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Center for Court Innovation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587D9-6195-48FA-90F7-11A51B4F6979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943137"/>
      </p:ext>
    </p:extLst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 Needs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Biggest challenges raised by Prop 47:</a:t>
            </a:r>
          </a:p>
          <a:p>
            <a:pPr lvl="1"/>
            <a:r>
              <a:rPr lang="en-US" dirty="0"/>
              <a:t>Getting adequate drug court referrals</a:t>
            </a:r>
          </a:p>
          <a:p>
            <a:pPr lvl="1"/>
            <a:r>
              <a:rPr lang="en-US" dirty="0"/>
              <a:t>Getting referred defendants to agree to participate</a:t>
            </a:r>
          </a:p>
          <a:p>
            <a:r>
              <a:rPr lang="en-US" dirty="0"/>
              <a:t>Minor challenges with regard to Prop 47:</a:t>
            </a:r>
          </a:p>
          <a:p>
            <a:pPr lvl="1"/>
            <a:r>
              <a:rPr lang="en-US" dirty="0"/>
              <a:t>Retaining participants</a:t>
            </a:r>
          </a:p>
          <a:p>
            <a:pPr lvl="1"/>
            <a:r>
              <a:rPr lang="en-US" dirty="0"/>
              <a:t>Collaboration with other agencies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Center for Court Innovation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587D9-6195-48FA-90F7-11A51B4F6979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295172"/>
      </p:ext>
    </p:extLst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i="1" dirty="0" smtClean="0"/>
              <a:t>Things we’ve heard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200" b="0" dirty="0" smtClean="0"/>
              <a:t>Interviews with practitioners</a:t>
            </a:r>
            <a:endParaRPr lang="en-US" sz="3200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9725" y="2133600"/>
            <a:ext cx="8464550" cy="4575544"/>
          </a:xfrm>
        </p:spPr>
        <p:txBody>
          <a:bodyPr>
            <a:normAutofit/>
          </a:bodyPr>
          <a:lstStyle/>
          <a:p>
            <a:r>
              <a:rPr lang="en-US" dirty="0"/>
              <a:t>S</a:t>
            </a:r>
            <a:r>
              <a:rPr lang="en-US" dirty="0" smtClean="0"/>
              <a:t>teering committees to help with planning, coordination, and amending drug court policy</a:t>
            </a:r>
          </a:p>
          <a:p>
            <a:r>
              <a:rPr lang="en-US" dirty="0" smtClean="0"/>
              <a:t>Take offenders who were previously excluded</a:t>
            </a:r>
          </a:p>
          <a:p>
            <a:pPr lvl="1"/>
            <a:r>
              <a:rPr lang="en-US" dirty="0" smtClean="0"/>
              <a:t>Offenders with lower/higher charges; sales charges; violent histories; more criminally entrenched offender</a:t>
            </a:r>
          </a:p>
          <a:p>
            <a:pPr lvl="1"/>
            <a:r>
              <a:rPr lang="en-US" dirty="0" smtClean="0"/>
              <a:t>More severe cases require case-by-case determination</a:t>
            </a:r>
          </a:p>
          <a:p>
            <a:r>
              <a:rPr lang="en-US" dirty="0" smtClean="0"/>
              <a:t>Publicize drug court in jails to entice people to come into the program: fliers or AA/NA in jails to discuss DC</a:t>
            </a:r>
          </a:p>
          <a:p>
            <a:r>
              <a:rPr lang="en-US" dirty="0" smtClean="0"/>
              <a:t>Risk assessments on everyone at pre-trial to give a better picture of the person to the Judge so they might refer them to a </a:t>
            </a:r>
            <a:r>
              <a:rPr lang="en-US" dirty="0" err="1" smtClean="0"/>
              <a:t>tx</a:t>
            </a:r>
            <a:r>
              <a:rPr lang="en-US" dirty="0" smtClean="0"/>
              <a:t> program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Center for Court Innovation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587D9-6195-48FA-90F7-11A51B4F6979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498911"/>
      </p:ext>
    </p:extLst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i="1" dirty="0" smtClean="0"/>
              <a:t>Things we’ve heard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200" b="0" dirty="0" smtClean="0"/>
              <a:t>Interviews with practitioners</a:t>
            </a:r>
            <a:endParaRPr lang="en-US" sz="3200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9725" y="2133600"/>
            <a:ext cx="8464550" cy="4575544"/>
          </a:xfrm>
        </p:spPr>
        <p:txBody>
          <a:bodyPr>
            <a:normAutofit/>
          </a:bodyPr>
          <a:lstStyle/>
          <a:p>
            <a:r>
              <a:rPr lang="en-US" dirty="0" smtClean="0"/>
              <a:t>Prosecutor training is needed</a:t>
            </a:r>
          </a:p>
          <a:p>
            <a:pPr lvl="1"/>
            <a:r>
              <a:rPr lang="en-US" dirty="0" smtClean="0"/>
              <a:t>There needs to be understanding that high risk people are ok in drug court. “They will get more supervision than any other program in our county.”</a:t>
            </a:r>
          </a:p>
          <a:p>
            <a:r>
              <a:rPr lang="en-US" dirty="0" smtClean="0"/>
              <a:t>Local incentives for participation</a:t>
            </a:r>
          </a:p>
          <a:p>
            <a:pPr lvl="1"/>
            <a:r>
              <a:rPr lang="en-US" dirty="0" smtClean="0"/>
              <a:t>Smaller counties:</a:t>
            </a:r>
          </a:p>
          <a:p>
            <a:pPr lvl="2"/>
            <a:r>
              <a:rPr lang="en-US" dirty="0" smtClean="0"/>
              <a:t>Participate in drug court and wipe all your fines clean</a:t>
            </a:r>
          </a:p>
          <a:p>
            <a:pPr lvl="2"/>
            <a:r>
              <a:rPr lang="en-US" smtClean="0"/>
              <a:t>Driver’s license reinstated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Center for Court Innovation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587D9-6195-48FA-90F7-11A51B4F6979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829197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9725" y="2133600"/>
            <a:ext cx="8464550" cy="4479851"/>
          </a:xfrm>
        </p:spPr>
        <p:txBody>
          <a:bodyPr>
            <a:normAutofit/>
          </a:bodyPr>
          <a:lstStyle/>
          <a:p>
            <a:r>
              <a:rPr lang="en-US" dirty="0" smtClean="0"/>
              <a:t>The </a:t>
            </a:r>
            <a:r>
              <a:rPr lang="en-US" b="1" dirty="0"/>
              <a:t>Center for Families, Children &amp; the Courts </a:t>
            </a:r>
            <a:r>
              <a:rPr lang="en-US" dirty="0"/>
              <a:t>of the </a:t>
            </a:r>
            <a:r>
              <a:rPr lang="en-US" b="1" u="sng" dirty="0"/>
              <a:t>California Judicial Council </a:t>
            </a:r>
            <a:r>
              <a:rPr lang="en-US" dirty="0" smtClean="0"/>
              <a:t>asked </a:t>
            </a:r>
            <a:r>
              <a:rPr lang="en-US" dirty="0"/>
              <a:t>the </a:t>
            </a:r>
            <a:r>
              <a:rPr lang="en-US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Center for Court Innovation</a:t>
            </a:r>
            <a:r>
              <a:rPr lang="en-US" dirty="0"/>
              <a:t> to conduct a </a:t>
            </a:r>
            <a:r>
              <a:rPr lang="en-US" u="sng" dirty="0"/>
              <a:t>statewide survey </a:t>
            </a:r>
            <a:endParaRPr lang="en-US" u="sng" dirty="0" smtClean="0"/>
          </a:p>
          <a:p>
            <a:pPr lvl="1"/>
            <a:r>
              <a:rPr lang="en-US" dirty="0" smtClean="0"/>
              <a:t>to </a:t>
            </a:r>
            <a:r>
              <a:rPr lang="en-US" dirty="0"/>
              <a:t>assess the impact of Proposition 47 on drug </a:t>
            </a:r>
            <a:r>
              <a:rPr lang="en-US" dirty="0" smtClean="0"/>
              <a:t>courts</a:t>
            </a:r>
          </a:p>
          <a:p>
            <a:pPr lvl="1"/>
            <a:r>
              <a:rPr lang="en-US" dirty="0" smtClean="0"/>
              <a:t>to </a:t>
            </a:r>
            <a:r>
              <a:rPr lang="en-US" dirty="0"/>
              <a:t>help identify effective responses to the changing legislative </a:t>
            </a:r>
            <a:r>
              <a:rPr lang="en-US" dirty="0" smtClean="0"/>
              <a:t>landscape</a:t>
            </a:r>
          </a:p>
          <a:p>
            <a:pPr lvl="1"/>
            <a:r>
              <a:rPr lang="en-US" dirty="0" smtClean="0"/>
              <a:t>to </a:t>
            </a:r>
            <a:r>
              <a:rPr lang="en-US" dirty="0"/>
              <a:t>recommend funding and training strategies for drug courts that are experiencing reduced participation </a:t>
            </a:r>
            <a:endParaRPr lang="en-US" dirty="0" smtClean="0"/>
          </a:p>
          <a:p>
            <a:r>
              <a:rPr lang="en-US" dirty="0" smtClean="0"/>
              <a:t>The Center will work with practitioners to analyze findings and data to develop strategic responses to sentencing reform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Center for Court Innovation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587D9-6195-48FA-90F7-11A51B4F6979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896463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California statewide survey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9725" y="2133600"/>
            <a:ext cx="8464550" cy="4359275"/>
          </a:xfrm>
        </p:spPr>
        <p:txBody>
          <a:bodyPr>
            <a:normAutofit/>
          </a:bodyPr>
          <a:lstStyle/>
          <a:p>
            <a:r>
              <a:rPr lang="en-US" dirty="0"/>
              <a:t>51 surveys completed representing 67 adult drug </a:t>
            </a:r>
            <a:r>
              <a:rPr lang="en-US" dirty="0" smtClean="0"/>
              <a:t>courts</a:t>
            </a:r>
          </a:p>
          <a:p>
            <a:r>
              <a:rPr lang="en-US" dirty="0" smtClean="0"/>
              <a:t>Survey designed to look at:</a:t>
            </a:r>
          </a:p>
          <a:p>
            <a:pPr lvl="1"/>
            <a:r>
              <a:rPr lang="en-US" dirty="0"/>
              <a:t>p</a:t>
            </a:r>
            <a:r>
              <a:rPr lang="en-US" dirty="0" smtClean="0"/>
              <a:t>olicy changes:</a:t>
            </a:r>
          </a:p>
          <a:p>
            <a:pPr lvl="2"/>
            <a:r>
              <a:rPr lang="en-US" sz="2000" dirty="0" smtClean="0"/>
              <a:t>target </a:t>
            </a:r>
            <a:r>
              <a:rPr lang="en-US" sz="2000" dirty="0"/>
              <a:t>population (legal eligibility and screening, clinical eligibility</a:t>
            </a:r>
            <a:r>
              <a:rPr lang="en-US" sz="2000" dirty="0" smtClean="0"/>
              <a:t>);</a:t>
            </a:r>
            <a:endParaRPr lang="en-US" sz="2000" dirty="0"/>
          </a:p>
          <a:p>
            <a:pPr lvl="2"/>
            <a:r>
              <a:rPr lang="en-US" sz="2000" dirty="0" smtClean="0"/>
              <a:t>clinical </a:t>
            </a:r>
            <a:r>
              <a:rPr lang="en-US" sz="2000" dirty="0"/>
              <a:t>screening and </a:t>
            </a:r>
            <a:r>
              <a:rPr lang="en-US" sz="2000" dirty="0" smtClean="0"/>
              <a:t>assessment;</a:t>
            </a:r>
            <a:endParaRPr lang="en-US" sz="2000" dirty="0"/>
          </a:p>
          <a:p>
            <a:pPr lvl="1"/>
            <a:r>
              <a:rPr lang="en-US" dirty="0" smtClean="0"/>
              <a:t>legal leverage;</a:t>
            </a:r>
          </a:p>
          <a:p>
            <a:pPr lvl="1"/>
            <a:r>
              <a:rPr lang="en-US" dirty="0" smtClean="0"/>
              <a:t>defendant refusals;</a:t>
            </a:r>
            <a:endParaRPr lang="en-US" dirty="0"/>
          </a:p>
          <a:p>
            <a:pPr lvl="1"/>
            <a:r>
              <a:rPr lang="en-US" dirty="0" smtClean="0"/>
              <a:t>caseloads </a:t>
            </a:r>
            <a:r>
              <a:rPr lang="en-US" dirty="0"/>
              <a:t>(before and after Prop 47); </a:t>
            </a:r>
            <a:r>
              <a:rPr lang="en-US" dirty="0" smtClean="0"/>
              <a:t>and</a:t>
            </a:r>
            <a:endParaRPr lang="en-US" sz="2000" dirty="0"/>
          </a:p>
          <a:p>
            <a:pPr lvl="1"/>
            <a:r>
              <a:rPr lang="en-US" dirty="0" smtClean="0"/>
              <a:t>perceived </a:t>
            </a:r>
            <a:r>
              <a:rPr lang="en-US" dirty="0"/>
              <a:t>impacts of Prop 47</a:t>
            </a:r>
            <a:r>
              <a:rPr lang="en-US" dirty="0" smtClean="0"/>
              <a:t>.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587D9-6195-48FA-90F7-11A51B4F6979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Center for Court Innovation</a:t>
            </a:r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Policy Changes: expanding legal eligibility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9725" y="1888958"/>
            <a:ext cx="8464550" cy="4969042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31% made no changes to eligibility criteria in response to Prop 47</a:t>
            </a:r>
          </a:p>
          <a:p>
            <a:r>
              <a:rPr lang="en-US" dirty="0"/>
              <a:t>59% changed </a:t>
            </a:r>
            <a:r>
              <a:rPr lang="en-US" b="1" dirty="0"/>
              <a:t>legal</a:t>
            </a:r>
            <a:r>
              <a:rPr lang="en-US" dirty="0"/>
              <a:t> eligibility requirements</a:t>
            </a:r>
          </a:p>
          <a:p>
            <a:pPr lvl="1"/>
            <a:r>
              <a:rPr lang="en-US" dirty="0"/>
              <a:t>Of these, 28% expanded to include higher-risk participants (violent felony charges, extensive criminal histories)</a:t>
            </a:r>
          </a:p>
          <a:p>
            <a:pPr lvl="1"/>
            <a:r>
              <a:rPr lang="en-US" dirty="0"/>
              <a:t>31% expanded to include lower-severity charges (misdemeanors)</a:t>
            </a:r>
          </a:p>
          <a:p>
            <a:r>
              <a:rPr lang="en-US" dirty="0"/>
              <a:t>Most commonly added eligible charges include:</a:t>
            </a:r>
          </a:p>
          <a:p>
            <a:pPr lvl="1"/>
            <a:r>
              <a:rPr lang="en-US" sz="2200" dirty="0"/>
              <a:t>Weapons charges</a:t>
            </a:r>
          </a:p>
          <a:p>
            <a:pPr lvl="1"/>
            <a:r>
              <a:rPr lang="en-US" sz="2200" dirty="0"/>
              <a:t>Felony-level drug sales</a:t>
            </a:r>
          </a:p>
          <a:p>
            <a:pPr lvl="1"/>
            <a:r>
              <a:rPr lang="en-US" sz="2200" dirty="0"/>
              <a:t>Misdemeanor drug charges</a:t>
            </a:r>
          </a:p>
          <a:p>
            <a:pPr lvl="1"/>
            <a:r>
              <a:rPr lang="en-US" sz="2200" dirty="0"/>
              <a:t>Misdemeanor </a:t>
            </a:r>
            <a:r>
              <a:rPr lang="en-US" sz="2200" dirty="0" smtClean="0"/>
              <a:t>and felony DUI</a:t>
            </a:r>
            <a:endParaRPr lang="en-US" sz="2200" dirty="0"/>
          </a:p>
          <a:p>
            <a:pPr lvl="1"/>
            <a:r>
              <a:rPr lang="en-US" sz="2200" dirty="0"/>
              <a:t>Domestic </a:t>
            </a:r>
            <a:r>
              <a:rPr lang="en-US" sz="2200" dirty="0" smtClean="0"/>
              <a:t>violence</a:t>
            </a:r>
          </a:p>
          <a:p>
            <a:pPr lvl="1"/>
            <a:r>
              <a:rPr lang="en-US" sz="2200" dirty="0" smtClean="0"/>
              <a:t>violent felonies</a:t>
            </a:r>
            <a:endParaRPr lang="en-US" sz="2200" dirty="0"/>
          </a:p>
          <a:p>
            <a:pPr lvl="1"/>
            <a:r>
              <a:rPr lang="en-US" sz="2200" dirty="0" smtClean="0"/>
              <a:t>Other misdemeanors</a:t>
            </a:r>
            <a:endParaRPr lang="en-US" sz="2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Center for Court Innovation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587D9-6195-48FA-90F7-11A51B4F6979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850019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Policy Changes: Clinical eligibility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84% reported not changing clinical eligibility</a:t>
            </a:r>
          </a:p>
          <a:p>
            <a:r>
              <a:rPr lang="en-US" dirty="0"/>
              <a:t>10% expanded to include additional primary drugs</a:t>
            </a:r>
          </a:p>
          <a:p>
            <a:r>
              <a:rPr lang="en-US" dirty="0"/>
              <a:t>10% expanded to include participants with co-occurring disorders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Center for Court Innovation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587D9-6195-48FA-90F7-11A51B4F6979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6755884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Policy changes: other changes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16% increased treatment options</a:t>
            </a:r>
          </a:p>
          <a:p>
            <a:r>
              <a:rPr lang="en-US" dirty="0"/>
              <a:t>16% reduced program length</a:t>
            </a:r>
          </a:p>
          <a:p>
            <a:r>
              <a:rPr lang="en-US" dirty="0"/>
              <a:t>12% reduced program requirements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Center for Court Innovation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587D9-6195-48FA-90F7-11A51B4F6979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974162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Caseload changes: enrollment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9725" y="1924493"/>
            <a:ext cx="8464550" cy="4753033"/>
          </a:xfrm>
        </p:spPr>
        <p:txBody>
          <a:bodyPr>
            <a:normAutofit/>
          </a:bodyPr>
          <a:lstStyle/>
          <a:p>
            <a:r>
              <a:rPr lang="en-US" dirty="0"/>
              <a:t>On average, caseloads have declined since Prop 47</a:t>
            </a:r>
          </a:p>
          <a:p>
            <a:pPr lvl="1"/>
            <a:r>
              <a:rPr lang="en-US" sz="2200" dirty="0"/>
              <a:t>Decreasing from a mean of 51 to a mean of 39</a:t>
            </a:r>
          </a:p>
          <a:p>
            <a:r>
              <a:rPr lang="en-US" dirty="0"/>
              <a:t>67% reported decreased caseload following Prop 47</a:t>
            </a:r>
          </a:p>
          <a:p>
            <a:pPr lvl="1"/>
            <a:r>
              <a:rPr lang="en-US" sz="2200" dirty="0"/>
              <a:t>51% reported </a:t>
            </a:r>
            <a:r>
              <a:rPr lang="en-US" sz="2200" b="1" dirty="0"/>
              <a:t>considerable</a:t>
            </a:r>
            <a:r>
              <a:rPr lang="en-US" sz="2200" dirty="0"/>
              <a:t> decreases in caseload</a:t>
            </a:r>
          </a:p>
          <a:p>
            <a:pPr lvl="1"/>
            <a:r>
              <a:rPr lang="en-US" sz="2200" dirty="0"/>
              <a:t>Courts took 8.5 fewer cases annually following Prop </a:t>
            </a:r>
            <a:r>
              <a:rPr lang="en-US" sz="2200" dirty="0" smtClean="0"/>
              <a:t>47</a:t>
            </a:r>
          </a:p>
          <a:p>
            <a:r>
              <a:rPr lang="en-US" dirty="0" smtClean="0"/>
              <a:t>25% reported caseload increases</a:t>
            </a:r>
          </a:p>
          <a:p>
            <a:pPr lvl="1"/>
            <a:r>
              <a:rPr lang="en-US" sz="2200" dirty="0" smtClean="0"/>
              <a:t>Typically </a:t>
            </a:r>
            <a:r>
              <a:rPr lang="en-US" sz="2200" dirty="0"/>
              <a:t>as a result of changes in eligibility criteria made in response to Prop 47</a:t>
            </a:r>
          </a:p>
          <a:p>
            <a:pPr marL="0" indent="-9525">
              <a:buNone/>
            </a:pPr>
            <a:endParaRPr lang="en-US" sz="1400" i="1" dirty="0" smtClean="0"/>
          </a:p>
          <a:p>
            <a:pPr marL="0" indent="-9525">
              <a:buNone/>
            </a:pPr>
            <a:r>
              <a:rPr lang="en-US" sz="2000" i="1" dirty="0" smtClean="0"/>
              <a:t>Caseload </a:t>
            </a:r>
            <a:r>
              <a:rPr lang="en-US" sz="2000" i="1" dirty="0"/>
              <a:t>numbers should be interpreted with caution; most of the historic caseload numbers were derived from estimates rather than from official court data.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Center for Court Innovation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587D9-6195-48FA-90F7-11A51B4F6979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262535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Caseload changes: referrals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Referrals were down in 65% of the courts</a:t>
            </a:r>
          </a:p>
          <a:p>
            <a:r>
              <a:rPr lang="en-US" dirty="0"/>
              <a:t>18% reported increases in referrals</a:t>
            </a:r>
          </a:p>
          <a:p>
            <a:pPr lvl="1"/>
            <a:r>
              <a:rPr lang="en-US" sz="2200" dirty="0"/>
              <a:t>Generally as a result of changes to eligibility criteria made in response to Prop 47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Center for Court Innovation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587D9-6195-48FA-90F7-11A51B4F6979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238305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Defendant refusals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9725" y="1945758"/>
            <a:ext cx="8464550" cy="4688958"/>
          </a:xfrm>
        </p:spPr>
        <p:txBody>
          <a:bodyPr>
            <a:normAutofit fontScale="92500"/>
          </a:bodyPr>
          <a:lstStyle/>
          <a:p>
            <a:r>
              <a:rPr lang="en-US" sz="2600" dirty="0"/>
              <a:t>In 21% of courts, refusal is very </a:t>
            </a:r>
            <a:r>
              <a:rPr lang="en-US" sz="2600" dirty="0" smtClean="0"/>
              <a:t>rare</a:t>
            </a:r>
            <a:endParaRPr lang="en-US" sz="2600" dirty="0"/>
          </a:p>
          <a:p>
            <a:pPr lvl="1"/>
            <a:r>
              <a:rPr lang="en-US" sz="2200" dirty="0"/>
              <a:t>Courts that have historically accepted violent felonies report that refusals are rare</a:t>
            </a:r>
          </a:p>
          <a:p>
            <a:r>
              <a:rPr lang="en-US" sz="2600" dirty="0"/>
              <a:t>58% reported that eligible defendants were more likely to refuse to participate after Prop 47</a:t>
            </a:r>
          </a:p>
          <a:p>
            <a:pPr lvl="1"/>
            <a:r>
              <a:rPr lang="en-US" sz="2200" dirty="0"/>
              <a:t>48% reported that participants refuse drug court often or very often</a:t>
            </a:r>
          </a:p>
          <a:p>
            <a:pPr lvl="1"/>
            <a:r>
              <a:rPr lang="en-US" sz="2200" dirty="0"/>
              <a:t>Courts that accept misdemeanor drug offenses report an increase in refusals</a:t>
            </a:r>
          </a:p>
          <a:p>
            <a:r>
              <a:rPr lang="en-US" sz="2600" dirty="0"/>
              <a:t>Reasons for refusal:</a:t>
            </a:r>
          </a:p>
          <a:p>
            <a:pPr lvl="1"/>
            <a:r>
              <a:rPr lang="en-US" sz="2200" dirty="0"/>
              <a:t>Program was too long and intensive (37%)</a:t>
            </a:r>
          </a:p>
          <a:p>
            <a:pPr lvl="1"/>
            <a:r>
              <a:rPr lang="en-US" sz="2200" dirty="0"/>
              <a:t>They could get better legal outcomes outside of drug court (29%)</a:t>
            </a:r>
          </a:p>
          <a:p>
            <a:pPr lvl="1"/>
            <a:r>
              <a:rPr lang="en-US" sz="2200" dirty="0"/>
              <a:t>Simply not ready to commit (27%)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Center for Court Innovation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587D9-6195-48FA-90F7-11A51B4F6979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191920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Office Theme">
  <a:themeElements>
    <a:clrScheme name="CI - Zago template">
      <a:dk1>
        <a:sysClr val="windowText" lastClr="000000"/>
      </a:dk1>
      <a:lt1>
        <a:sysClr val="window" lastClr="FFFFFF"/>
      </a:lt1>
      <a:dk2>
        <a:srgbClr val="8C8C8C"/>
      </a:dk2>
      <a:lt2>
        <a:srgbClr val="F0EFEC"/>
      </a:lt2>
      <a:accent1>
        <a:srgbClr val="F1623A"/>
      </a:accent1>
      <a:accent2>
        <a:srgbClr val="B6611E"/>
      </a:accent2>
      <a:accent3>
        <a:srgbClr val="C3DEE1"/>
      </a:accent3>
      <a:accent4>
        <a:srgbClr val="F1C88A"/>
      </a:accent4>
      <a:accent5>
        <a:srgbClr val="CDDBA0"/>
      </a:accent5>
      <a:accent6>
        <a:srgbClr val="EDAA9A"/>
      </a:accent6>
      <a:hlink>
        <a:srgbClr val="F1623A"/>
      </a:hlink>
      <a:folHlink>
        <a:srgbClr val="F1623A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2684</TotalTime>
  <Words>779</Words>
  <Application>Microsoft Office PowerPoint</Application>
  <PresentationFormat>On-screen Show (4:3)</PresentationFormat>
  <Paragraphs>114</Paragraphs>
  <Slides>13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Sentencing Reform in CA</vt:lpstr>
      <vt:lpstr>Background</vt:lpstr>
      <vt:lpstr>California statewide survey</vt:lpstr>
      <vt:lpstr>Policy Changes: expanding legal eligibility</vt:lpstr>
      <vt:lpstr>Policy Changes: Clinical eligibility</vt:lpstr>
      <vt:lpstr>Policy changes: other changes</vt:lpstr>
      <vt:lpstr>Caseload changes: enrollment</vt:lpstr>
      <vt:lpstr>Caseload changes: referrals</vt:lpstr>
      <vt:lpstr>Defendant refusals</vt:lpstr>
      <vt:lpstr>Collaborating Agencies</vt:lpstr>
      <vt:lpstr>TA Needs</vt:lpstr>
      <vt:lpstr>Things we’ve heard Interviews with practitioners</vt:lpstr>
      <vt:lpstr>Things we’ve heard Interviews with practitioners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Andi</dc:creator>
  <cp:lastModifiedBy>Dianne</cp:lastModifiedBy>
  <cp:revision>35</cp:revision>
  <cp:lastPrinted>2017-01-12T20:11:47Z</cp:lastPrinted>
  <dcterms:created xsi:type="dcterms:W3CDTF">2012-03-22T16:52:23Z</dcterms:created>
  <dcterms:modified xsi:type="dcterms:W3CDTF">2017-07-19T14:35:49Z</dcterms:modified>
</cp:coreProperties>
</file>